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제목 및 부제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3" name="제목 텍스트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14" name="본문 첫 번째 줄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5" name="슬라이드 번호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10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3장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이미지"/>
          <p:cNvSpPr/>
          <p:nvPr>
            <p:ph type="pic" sz="half" idx="21"/>
          </p:nvPr>
        </p:nvSpPr>
        <p:spPr>
          <a:xfrm>
            <a:off x="12192000" y="-177800"/>
            <a:ext cx="12192000" cy="716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이미지"/>
          <p:cNvSpPr/>
          <p:nvPr>
            <p:ph type="pic" sz="half" idx="22"/>
          </p:nvPr>
        </p:nvSpPr>
        <p:spPr>
          <a:xfrm>
            <a:off x="12192000" y="6451600"/>
            <a:ext cx="12192000" cy="82973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이미지"/>
          <p:cNvSpPr/>
          <p:nvPr>
            <p:ph type="pic" idx="23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설명 풍선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pPr>
          </a:p>
        </p:txBody>
      </p:sp>
      <p:sp>
        <p:nvSpPr>
          <p:cNvPr id="122" name="여기에 인용을 입력하십시오."/>
          <p:cNvSpPr txBox="1"/>
          <p:nvPr>
            <p:ph type="body" sz="quarter" idx="21"/>
          </p:nvPr>
        </p:nvSpPr>
        <p:spPr>
          <a:xfrm>
            <a:off x="1676400" y="4089400"/>
            <a:ext cx="21056600" cy="21463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여기에 인용을 입력하십시오.</a:t>
            </a:r>
          </a:p>
        </p:txBody>
      </p:sp>
      <p:sp>
        <p:nvSpPr>
          <p:cNvPr id="123" name="Johnny Appleseed"/>
          <p:cNvSpPr txBox="1"/>
          <p:nvPr>
            <p:ph type="body" sz="quarter" idx="22"/>
          </p:nvPr>
        </p:nvSpPr>
        <p:spPr>
          <a:xfrm>
            <a:off x="762000" y="10845800"/>
            <a:ext cx="22860000" cy="14224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텍스트"/>
          <p:cNvSpPr txBox="1"/>
          <p:nvPr>
            <p:ph type="body" sz="quarter" idx="23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1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인용 대체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여기에 인용을 입력하십시오."/>
          <p:cNvSpPr txBox="1"/>
          <p:nvPr>
            <p:ph type="body" sz="quarter" idx="21"/>
          </p:nvPr>
        </p:nvSpPr>
        <p:spPr>
          <a:xfrm>
            <a:off x="11049000" y="3721100"/>
            <a:ext cx="12573000" cy="378206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여기에 인용을 입력하십시오.</a:t>
            </a:r>
          </a:p>
        </p:txBody>
      </p:sp>
      <p:sp>
        <p:nvSpPr>
          <p:cNvPr id="133" name="이미지"/>
          <p:cNvSpPr/>
          <p:nvPr>
            <p:ph type="pic" idx="22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23"/>
          </p:nvPr>
        </p:nvSpPr>
        <p:spPr>
          <a:xfrm>
            <a:off x="11049000" y="10845800"/>
            <a:ext cx="12573000" cy="14224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이미지"/>
          <p:cNvSpPr/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빈 페이지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빈 페이지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평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이미지"/>
          <p:cNvSpPr/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4" name="제목 텍스트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25" name="본문 첫 번째 줄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6" name="슬라이드 번호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및 부제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4" name="제목 텍스트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35" name="본문 첫 번째 줄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6" name="슬라이드 번호"/>
          <p:cNvSpPr txBox="1"/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- 가운데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제목 텍스트"/>
          <p:cNvSpPr txBox="1"/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44" name="슬라이드 번호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직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선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52" name="이미지"/>
          <p:cNvSpPr/>
          <p:nvPr>
            <p:ph type="pic" idx="21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제목 텍스트"/>
          <p:cNvSpPr txBox="1"/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제목 텍스트</a:t>
            </a:r>
          </a:p>
        </p:txBody>
      </p:sp>
      <p:sp>
        <p:nvSpPr>
          <p:cNvPr id="54" name="본문 첫 번째 줄…"/>
          <p:cNvSpPr txBox="1"/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5" name="슬라이드 번호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63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72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82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8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텍스트"/>
          <p:cNvSpPr txBox="1"/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92" name="이미지"/>
          <p:cNvSpPr/>
          <p:nvPr>
            <p:ph type="pic" idx="22"/>
          </p:nvPr>
        </p:nvSpPr>
        <p:spPr>
          <a:xfrm>
            <a:off x="132588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제목 텍스트"/>
          <p:cNvSpPr txBox="1"/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94" name="본문 첫 번째 줄…"/>
          <p:cNvSpPr txBox="1"/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선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" name="제목 텍스트"/>
          <p:cNvSpPr txBox="1"/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4" name="본문 첫 번째 줄…"/>
          <p:cNvSpPr txBox="1"/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/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mojja-im/TeamProject_advice.git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옷 추천 서비스"/>
          <p:cNvSpPr txBox="1"/>
          <p:nvPr>
            <p:ph type="title" idx="4294967295"/>
          </p:nvPr>
        </p:nvSpPr>
        <p:spPr>
          <a:xfrm>
            <a:off x="762000" y="3141898"/>
            <a:ext cx="22860000" cy="3810001"/>
          </a:xfrm>
          <a:prstGeom prst="rect">
            <a:avLst/>
          </a:prstGeom>
        </p:spPr>
        <p:txBody>
          <a:bodyPr/>
          <a:lstStyle>
            <a:lvl1pPr defTabSz="660400">
              <a:spcBef>
                <a:spcPts val="0"/>
              </a:spcBef>
              <a:defRPr sz="24240">
                <a:solidFill>
                  <a:schemeClr val="accent3">
                    <a:hueOff val="-1187647"/>
                    <a:satOff val="22407"/>
                    <a:lumOff val="18627"/>
                  </a:schemeClr>
                </a:solidFill>
              </a:defRPr>
            </a:lvl1pPr>
          </a:lstStyle>
          <a:p>
            <a:pPr/>
            <a:r>
              <a:t>옷 추천 서비스</a:t>
            </a:r>
          </a:p>
        </p:txBody>
      </p:sp>
      <p:sp>
        <p:nvSpPr>
          <p:cNvPr id="167" name="49 Team                                                          김동건, 배주영"/>
          <p:cNvSpPr txBox="1"/>
          <p:nvPr>
            <p:ph type="body" sz="quarter" idx="4294967295"/>
          </p:nvPr>
        </p:nvSpPr>
        <p:spPr>
          <a:xfrm>
            <a:off x="762000" y="93898"/>
            <a:ext cx="22860000" cy="2540001"/>
          </a:xfrm>
          <a:prstGeom prst="rect">
            <a:avLst/>
          </a:prstGeom>
        </p:spPr>
        <p:txBody>
          <a:bodyPr anchor="b"/>
          <a:lstStyle/>
          <a:p>
            <a:pPr lvl="3"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49 Team                                                          김동건, 배주영</a:t>
            </a:r>
          </a:p>
        </p:txBody>
      </p:sp>
      <p:sp>
        <p:nvSpPr>
          <p:cNvPr id="168" name="선"/>
          <p:cNvSpPr/>
          <p:nvPr/>
        </p:nvSpPr>
        <p:spPr>
          <a:xfrm>
            <a:off x="725577" y="2710098"/>
            <a:ext cx="22932846" cy="1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Apple SD 산돌고딕 Neo 볼드체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직사각형"/>
          <p:cNvSpPr/>
          <p:nvPr/>
        </p:nvSpPr>
        <p:spPr>
          <a:xfrm>
            <a:off x="13335000" y="2159000"/>
            <a:ext cx="10287000" cy="10795000"/>
          </a:xfrm>
          <a:prstGeom prst="rect">
            <a:avLst/>
          </a:prstGeom>
          <a:solidFill>
            <a:srgbClr val="E6E6E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pPr>
          </a:p>
        </p:txBody>
      </p:sp>
      <p:sp>
        <p:nvSpPr>
          <p:cNvPr id="171" name="옷 추천 서비스_Recommend Clothes Weather"/>
          <p:cNvSpPr txBox="1"/>
          <p:nvPr>
            <p:ph type="body" idx="21"/>
          </p:nvPr>
        </p:nvSpPr>
        <p:spPr>
          <a:xfrm>
            <a:off x="762000" y="384856"/>
            <a:ext cx="20955000" cy="885145"/>
          </a:xfrm>
          <a:prstGeom prst="rect">
            <a:avLst/>
          </a:prstGeom>
        </p:spPr>
        <p:txBody>
          <a:bodyPr/>
          <a:lstStyle>
            <a:lvl1pPr>
              <a:defRPr spc="250" sz="5000">
                <a:solidFill>
                  <a:srgbClr val="FFFFFF"/>
                </a:solidFill>
              </a:defRPr>
            </a:lvl1pPr>
          </a:lstStyle>
          <a:p>
            <a:pPr/>
            <a:r>
              <a:t>옷 추천 서비스_Recommend Clothes Weather</a:t>
            </a:r>
          </a:p>
        </p:txBody>
      </p:sp>
      <p:pic>
        <p:nvPicPr>
          <p:cNvPr id="172" name="clothing-30610_1280.png" descr="clothing-30610_1280.png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0" t="9090" r="0" b="9090"/>
          <a:stretch>
            <a:fillRect/>
          </a:stretch>
        </p:blipFill>
        <p:spPr>
          <a:xfrm>
            <a:off x="13335000" y="2159000"/>
            <a:ext cx="10287000" cy="10795000"/>
          </a:xfrm>
          <a:prstGeom prst="rect">
            <a:avLst/>
          </a:prstGeom>
        </p:spPr>
      </p:pic>
      <p:sp>
        <p:nvSpPr>
          <p:cNvPr id="173" name="목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9594">
              <a:spcBef>
                <a:spcPts val="2600"/>
              </a:spcBef>
              <a:defRPr sz="6003">
                <a:solidFill>
                  <a:schemeClr val="accent3">
                    <a:hueOff val="-1187647"/>
                    <a:satOff val="22407"/>
                    <a:lumOff val="18627"/>
                  </a:schemeClr>
                </a:solidFill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174" name="환경 설정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환경 설정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요구사항 정의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데이터 설계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구현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일정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구현 언어 : Java 11…"/>
          <p:cNvSpPr txBox="1"/>
          <p:nvPr>
            <p:ph type="body" idx="21"/>
          </p:nvPr>
        </p:nvSpPr>
        <p:spPr>
          <a:xfrm>
            <a:off x="1676400" y="4089400"/>
            <a:ext cx="21056600" cy="59944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3400"/>
              </a:spcBef>
              <a:defRPr cap="none" sz="36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구현 언어 : Java 11</a:t>
            </a:r>
          </a:p>
          <a:p>
            <a:pPr>
              <a:lnSpc>
                <a:spcPct val="100000"/>
              </a:lnSpc>
              <a:spcBef>
                <a:spcPts val="3400"/>
              </a:spcBef>
              <a:defRPr cap="none" sz="36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SQL : Mysql 8.0</a:t>
            </a:r>
          </a:p>
          <a:p>
            <a:pPr>
              <a:lnSpc>
                <a:spcPct val="100000"/>
              </a:lnSpc>
              <a:spcBef>
                <a:spcPts val="3400"/>
              </a:spcBef>
              <a:defRPr cap="none" sz="36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DBMS : JPA (Spring Boot Starter Data)</a:t>
            </a:r>
          </a:p>
          <a:p>
            <a:pPr>
              <a:lnSpc>
                <a:spcPct val="100000"/>
              </a:lnSpc>
              <a:spcBef>
                <a:spcPts val="3400"/>
              </a:spcBef>
              <a:defRPr cap="none" sz="36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형상관리 : GitHub (</a:t>
            </a:r>
            <a:r>
              <a:rPr u="sng">
                <a:solidFill>
                  <a:srgbClr val="EFC3BE"/>
                </a:solidFill>
                <a:hlinkClick r:id="rId2" invalidUrl="" action="" tgtFrame="" tooltip="" history="1" highlightClick="0" endSnd="0"/>
              </a:rPr>
              <a:t>https://github.com/mojja-im/TeamProject_advice.git</a:t>
            </a:r>
            <a:r>
              <a:t>)</a:t>
            </a:r>
          </a:p>
          <a:p>
            <a:pPr>
              <a:lnSpc>
                <a:spcPct val="100000"/>
              </a:lnSpc>
              <a:spcBef>
                <a:spcPts val="3400"/>
              </a:spcBef>
              <a:defRPr cap="none" sz="36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Server : Tomcat 8.0</a:t>
            </a:r>
          </a:p>
        </p:txBody>
      </p:sp>
      <p:sp>
        <p:nvSpPr>
          <p:cNvPr id="177" name="환경 설정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hueOff val="-1187647"/>
                    <a:satOff val="22407"/>
                    <a:lumOff val="18627"/>
                  </a:schemeClr>
                </a:solidFill>
              </a:defRPr>
            </a:lvl1pPr>
          </a:lstStyle>
          <a:p>
            <a:pPr/>
            <a:r>
              <a:t>환경 설정</a:t>
            </a:r>
          </a:p>
        </p:txBody>
      </p:sp>
      <p:sp>
        <p:nvSpPr>
          <p:cNvPr id="178" name="옷 추천 서비스_Recommend Clothes Weather"/>
          <p:cNvSpPr txBox="1"/>
          <p:nvPr>
            <p:ph type="body" idx="23"/>
          </p:nvPr>
        </p:nvSpPr>
        <p:spPr>
          <a:xfrm>
            <a:off x="762000" y="384856"/>
            <a:ext cx="20955000" cy="885145"/>
          </a:xfrm>
          <a:prstGeom prst="rect">
            <a:avLst/>
          </a:prstGeom>
        </p:spPr>
        <p:txBody>
          <a:bodyPr/>
          <a:lstStyle>
            <a:lvl1pPr>
              <a:defRPr spc="250" sz="5000">
                <a:solidFill>
                  <a:srgbClr val="FFFFFF"/>
                </a:solidFill>
              </a:defRPr>
            </a:lvl1pPr>
          </a:lstStyle>
          <a:p>
            <a:pPr/>
            <a:r>
              <a:t>옷 추천 서비스_Recommend Clothes Weather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옷 추천 서비스_Recommend Clothes Weather"/>
          <p:cNvSpPr txBox="1"/>
          <p:nvPr>
            <p:ph type="body" idx="21"/>
          </p:nvPr>
        </p:nvSpPr>
        <p:spPr>
          <a:xfrm>
            <a:off x="762000" y="384856"/>
            <a:ext cx="20955000" cy="885145"/>
          </a:xfrm>
          <a:prstGeom prst="rect">
            <a:avLst/>
          </a:prstGeom>
        </p:spPr>
        <p:txBody>
          <a:bodyPr/>
          <a:lstStyle/>
          <a:p>
            <a:pPr lvl="1"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250" sz="500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옷 추천 서비스_Recommend Clothes Weather</a:t>
            </a:r>
          </a:p>
        </p:txBody>
      </p:sp>
      <p:sp>
        <p:nvSpPr>
          <p:cNvPr id="181" name="환경설정 : java"/>
          <p:cNvSpPr txBox="1"/>
          <p:nvPr>
            <p:ph type="title"/>
          </p:nvPr>
        </p:nvSpPr>
        <p:spPr>
          <a:xfrm>
            <a:off x="762000" y="2159000"/>
            <a:ext cx="22860000" cy="1143000"/>
          </a:xfrm>
          <a:prstGeom prst="rect">
            <a:avLst/>
          </a:prstGeom>
        </p:spPr>
        <p:txBody>
          <a:bodyPr/>
          <a:lstStyle>
            <a:lvl1pPr defTabSz="462280">
              <a:spcBef>
                <a:spcPts val="2100"/>
              </a:spcBef>
              <a:defRPr sz="6719">
                <a:solidFill>
                  <a:schemeClr val="accent3">
                    <a:hueOff val="-1187647"/>
                    <a:satOff val="22407"/>
                    <a:lumOff val="18627"/>
                  </a:schemeClr>
                </a:solidFill>
              </a:defRPr>
            </a:lvl1pPr>
          </a:lstStyle>
          <a:p>
            <a:pPr/>
            <a:r>
              <a:t>환경설정 : java</a:t>
            </a:r>
          </a:p>
        </p:txBody>
      </p:sp>
      <p:sp>
        <p:nvSpPr>
          <p:cNvPr id="182" name="Spring boot (web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34999" indent="-634999">
              <a:defRPr sz="5000">
                <a:solidFill>
                  <a:srgbClr val="FFFFFF"/>
                </a:solidFill>
              </a:defRPr>
            </a:pPr>
            <a:r>
              <a:t>Spring boot (web)</a:t>
            </a:r>
          </a:p>
          <a:p>
            <a:pPr marL="634999" indent="-634999">
              <a:defRPr sz="5000">
                <a:solidFill>
                  <a:srgbClr val="FFFFFF"/>
                </a:solidFill>
              </a:defRPr>
            </a:pPr>
            <a:r>
              <a:t>Spring Security</a:t>
            </a:r>
          </a:p>
          <a:p>
            <a:pPr marL="634999" indent="-634999">
              <a:defRPr sz="5000">
                <a:solidFill>
                  <a:srgbClr val="FFFFFF"/>
                </a:solidFill>
              </a:defRPr>
            </a:pPr>
            <a:r>
              <a:t>Mysql controller (DBMS)</a:t>
            </a:r>
          </a:p>
          <a:p>
            <a:pPr marL="634999" indent="-634999">
              <a:defRPr sz="5000">
                <a:solidFill>
                  <a:srgbClr val="FFFFFF"/>
                </a:solidFill>
              </a:defRPr>
            </a:pPr>
            <a:r>
              <a:t>JPA (Spring Boot Starter Data)</a:t>
            </a:r>
          </a:p>
          <a:p>
            <a:pPr marL="634999" indent="-634999">
              <a:defRPr sz="5000">
                <a:solidFill>
                  <a:srgbClr val="FFFFFF"/>
                </a:solidFill>
              </a:defRPr>
            </a:pPr>
            <a:r>
              <a:t>Thymeleaf</a:t>
            </a:r>
          </a:p>
          <a:p>
            <a:pPr marL="634999" indent="-634999">
              <a:defRPr sz="5000">
                <a:solidFill>
                  <a:srgbClr val="FFFFFF"/>
                </a:solidFill>
              </a:defRPr>
            </a:pPr>
            <a:r>
              <a:t>Juint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직사각형"/>
          <p:cNvSpPr/>
          <p:nvPr/>
        </p:nvSpPr>
        <p:spPr>
          <a:xfrm>
            <a:off x="0" y="0"/>
            <a:ext cx="10287001" cy="13716001"/>
          </a:xfrm>
          <a:prstGeom prst="rect">
            <a:avLst/>
          </a:prstGeom>
          <a:solidFill>
            <a:srgbClr val="E6E6D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pPr>
          </a:p>
        </p:txBody>
      </p:sp>
      <p:sp>
        <p:nvSpPr>
          <p:cNvPr id="185" name="요구사항 정의"/>
          <p:cNvSpPr txBox="1"/>
          <p:nvPr>
            <p:ph type="title" idx="4294967295"/>
          </p:nvPr>
        </p:nvSpPr>
        <p:spPr>
          <a:xfrm>
            <a:off x="10977909" y="2715356"/>
            <a:ext cx="12573001" cy="3810001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5000">
                <a:solidFill>
                  <a:schemeClr val="accent4">
                    <a:hueOff val="414058"/>
                    <a:satOff val="2144"/>
                    <a:lumOff val="10379"/>
                  </a:schemeClr>
                </a:solidFill>
              </a:defRPr>
            </a:lvl1pPr>
          </a:lstStyle>
          <a:p>
            <a:pPr/>
            <a:r>
              <a:t>요구사항 정의</a:t>
            </a:r>
          </a:p>
        </p:txBody>
      </p:sp>
      <p:sp>
        <p:nvSpPr>
          <p:cNvPr id="186" name="옷 추천 서비스"/>
          <p:cNvSpPr txBox="1"/>
          <p:nvPr>
            <p:ph type="body" sz="quarter" idx="4294967295"/>
          </p:nvPr>
        </p:nvSpPr>
        <p:spPr>
          <a:xfrm>
            <a:off x="10977909" y="-332644"/>
            <a:ext cx="12573001" cy="2540001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옷 추천 서비스</a:t>
            </a:r>
          </a:p>
        </p:txBody>
      </p:sp>
      <p:sp>
        <p:nvSpPr>
          <p:cNvPr id="187" name="선"/>
          <p:cNvSpPr/>
          <p:nvPr/>
        </p:nvSpPr>
        <p:spPr>
          <a:xfrm>
            <a:off x="10917186" y="2303402"/>
            <a:ext cx="12694447" cy="1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Apple SD 산돌고딕 Neo 볼드체"/>
              </a:defRPr>
            </a:pPr>
          </a:p>
        </p:txBody>
      </p:sp>
      <p:pic>
        <p:nvPicPr>
          <p:cNvPr id="188" name="dress-form-3694861.png" descr="dress-form-369486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2508" y="5642263"/>
            <a:ext cx="10472016" cy="66455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직사각형"/>
          <p:cNvSpPr/>
          <p:nvPr/>
        </p:nvSpPr>
        <p:spPr>
          <a:xfrm>
            <a:off x="13335000" y="2755900"/>
            <a:ext cx="10287000" cy="10795000"/>
          </a:xfrm>
          <a:prstGeom prst="rect">
            <a:avLst/>
          </a:prstGeom>
          <a:solidFill>
            <a:srgbClr val="F3FFE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pPr>
          </a:p>
        </p:txBody>
      </p:sp>
      <p:sp>
        <p:nvSpPr>
          <p:cNvPr id="191" name="옷 추천 서비스_Recommend Clothes Weather"/>
          <p:cNvSpPr txBox="1"/>
          <p:nvPr>
            <p:ph type="body" idx="21"/>
          </p:nvPr>
        </p:nvSpPr>
        <p:spPr>
          <a:xfrm>
            <a:off x="762000" y="384856"/>
            <a:ext cx="20955000" cy="885145"/>
          </a:xfrm>
          <a:prstGeom prst="rect">
            <a:avLst/>
          </a:prstGeom>
        </p:spPr>
        <p:txBody>
          <a:bodyPr/>
          <a:lstStyle>
            <a:lvl1pPr>
              <a:defRPr spc="250" sz="5000">
                <a:solidFill>
                  <a:srgbClr val="FFFFFF"/>
                </a:solidFill>
              </a:defRPr>
            </a:lvl1pPr>
          </a:lstStyle>
          <a:p>
            <a:pPr/>
            <a:r>
              <a:t>옷 추천 서비스_Recommend Clothes Weather</a:t>
            </a:r>
          </a:p>
        </p:txBody>
      </p:sp>
      <p:sp>
        <p:nvSpPr>
          <p:cNvPr id="192" name="요구사항 정의"/>
          <p:cNvSpPr txBox="1"/>
          <p:nvPr>
            <p:ph type="title"/>
          </p:nvPr>
        </p:nvSpPr>
        <p:spPr>
          <a:xfrm>
            <a:off x="762000" y="2159000"/>
            <a:ext cx="11811000" cy="1143000"/>
          </a:xfrm>
          <a:prstGeom prst="rect">
            <a:avLst/>
          </a:prstGeom>
        </p:spPr>
        <p:txBody>
          <a:bodyPr/>
          <a:lstStyle>
            <a:lvl1pPr defTabSz="462280">
              <a:spcBef>
                <a:spcPts val="2100"/>
              </a:spcBef>
              <a:defRPr sz="6719">
                <a:solidFill>
                  <a:schemeClr val="accent3">
                    <a:hueOff val="-1187647"/>
                    <a:satOff val="22407"/>
                    <a:lumOff val="18627"/>
                  </a:schemeClr>
                </a:solidFill>
              </a:defRPr>
            </a:lvl1pPr>
          </a:lstStyle>
          <a:p>
            <a:pPr/>
            <a:r>
              <a:t>요구사항 정의</a:t>
            </a:r>
          </a:p>
        </p:txBody>
      </p:sp>
      <p:sp>
        <p:nvSpPr>
          <p:cNvPr id="193" name="로그인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000">
                <a:solidFill>
                  <a:srgbClr val="FFFFFF"/>
                </a:solidFill>
              </a:defRPr>
            </a:pPr>
            <a:r>
              <a:t>로그인</a:t>
            </a:r>
          </a:p>
          <a:p>
            <a:pPr>
              <a:defRPr sz="5000">
                <a:solidFill>
                  <a:srgbClr val="FFFFFF"/>
                </a:solidFill>
              </a:defRPr>
            </a:pPr>
            <a:r>
              <a:t>회원가입</a:t>
            </a:r>
          </a:p>
          <a:p>
            <a:pPr>
              <a:defRPr sz="5000">
                <a:solidFill>
                  <a:srgbClr val="FFFFFF"/>
                </a:solidFill>
              </a:defRPr>
            </a:pPr>
            <a:r>
              <a:t>커뮤니티</a:t>
            </a:r>
          </a:p>
          <a:p>
            <a:pPr>
              <a:defRPr sz="5000">
                <a:solidFill>
                  <a:srgbClr val="FFFFFF"/>
                </a:solidFill>
              </a:defRPr>
            </a:pPr>
            <a:r>
              <a:t>쇼핑몰</a:t>
            </a:r>
          </a:p>
          <a:p>
            <a:pPr>
              <a:defRPr sz="5000">
                <a:solidFill>
                  <a:srgbClr val="FFFFFF"/>
                </a:solidFill>
              </a:defRPr>
            </a:pPr>
            <a:r>
              <a:t>옷 추천 시스템</a:t>
            </a:r>
          </a:p>
        </p:txBody>
      </p:sp>
      <p:pic>
        <p:nvPicPr>
          <p:cNvPr id="194" name="shopping-4239962.png" descr="shopping-423996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5000" y="6720432"/>
            <a:ext cx="10287000" cy="63597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옷 추천 서비스_Recommend Clothes Weather"/>
          <p:cNvSpPr txBox="1"/>
          <p:nvPr>
            <p:ph type="body" idx="21"/>
          </p:nvPr>
        </p:nvSpPr>
        <p:spPr>
          <a:xfrm>
            <a:off x="762000" y="384856"/>
            <a:ext cx="20955000" cy="885145"/>
          </a:xfrm>
          <a:prstGeom prst="rect">
            <a:avLst/>
          </a:prstGeom>
        </p:spPr>
        <p:txBody>
          <a:bodyPr/>
          <a:lstStyle>
            <a:lvl1pPr>
              <a:defRPr spc="250" sz="5000">
                <a:solidFill>
                  <a:srgbClr val="FFFFFF"/>
                </a:solidFill>
              </a:defRPr>
            </a:lvl1pPr>
          </a:lstStyle>
          <a:p>
            <a:pPr/>
            <a:r>
              <a:t>옷 추천 서비스_Recommend Clothes Weather</a:t>
            </a:r>
          </a:p>
        </p:txBody>
      </p:sp>
      <p:sp>
        <p:nvSpPr>
          <p:cNvPr id="197" name="김동건"/>
          <p:cNvSpPr txBox="1"/>
          <p:nvPr>
            <p:ph type="title"/>
          </p:nvPr>
        </p:nvSpPr>
        <p:spPr>
          <a:xfrm>
            <a:off x="762000" y="2159000"/>
            <a:ext cx="11430000" cy="1524000"/>
          </a:xfrm>
          <a:prstGeom prst="rect">
            <a:avLst/>
          </a:prstGeom>
        </p:spPr>
        <p:txBody>
          <a:bodyPr/>
          <a:lstStyle>
            <a:lvl1pPr algn="ctr" defTabSz="643889">
              <a:spcBef>
                <a:spcPts val="3000"/>
              </a:spcBef>
              <a:defRPr sz="9360">
                <a:solidFill>
                  <a:schemeClr val="accent3">
                    <a:hueOff val="-1187647"/>
                    <a:satOff val="22407"/>
                    <a:lumOff val="18627"/>
                  </a:schemeClr>
                </a:solidFill>
              </a:defRPr>
            </a:lvl1pPr>
          </a:lstStyle>
          <a:p>
            <a:pPr/>
            <a:r>
              <a:t>김동건</a:t>
            </a:r>
          </a:p>
        </p:txBody>
      </p:sp>
      <p:sp>
        <p:nvSpPr>
          <p:cNvPr id="198" name="게시판 CRUD…"/>
          <p:cNvSpPr txBox="1"/>
          <p:nvPr>
            <p:ph type="body" sz="half" idx="1"/>
          </p:nvPr>
        </p:nvSpPr>
        <p:spPr>
          <a:xfrm>
            <a:off x="762000" y="3860800"/>
            <a:ext cx="11430000" cy="8585200"/>
          </a:xfrm>
          <a:prstGeom prst="rect">
            <a:avLst/>
          </a:prstGeom>
        </p:spPr>
        <p:txBody>
          <a:bodyPr/>
          <a:lstStyle/>
          <a:p>
            <a:pPr>
              <a:defRPr sz="5000">
                <a:solidFill>
                  <a:srgbClr val="FFFFFF"/>
                </a:solidFill>
              </a:defRPr>
            </a:pPr>
            <a:r>
              <a:t>게시판 CRUD</a:t>
            </a:r>
          </a:p>
          <a:p>
            <a:pPr>
              <a:defRPr sz="5000">
                <a:solidFill>
                  <a:srgbClr val="FFFFFF"/>
                </a:solidFill>
              </a:defRPr>
            </a:pPr>
            <a:r>
              <a:t>스프링 시큐리티</a:t>
            </a:r>
          </a:p>
        </p:txBody>
      </p:sp>
      <p:sp>
        <p:nvSpPr>
          <p:cNvPr id="199" name="배주영"/>
          <p:cNvSpPr txBox="1"/>
          <p:nvPr/>
        </p:nvSpPr>
        <p:spPr>
          <a:xfrm>
            <a:off x="12190666" y="2159000"/>
            <a:ext cx="11430001" cy="152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ctr" defTabSz="643889">
              <a:lnSpc>
                <a:spcPct val="80000"/>
              </a:lnSpc>
              <a:spcBef>
                <a:spcPts val="3000"/>
              </a:spcBef>
              <a:defRPr cap="all" sz="9360">
                <a:solidFill>
                  <a:schemeClr val="accent3">
                    <a:hueOff val="-1187647"/>
                    <a:satOff val="22407"/>
                    <a:lumOff val="18627"/>
                  </a:schemeClr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배주영</a:t>
            </a:r>
          </a:p>
        </p:txBody>
      </p:sp>
      <p:sp>
        <p:nvSpPr>
          <p:cNvPr id="200" name="서비스 계획…"/>
          <p:cNvSpPr txBox="1"/>
          <p:nvPr/>
        </p:nvSpPr>
        <p:spPr>
          <a:xfrm>
            <a:off x="12190666" y="3860800"/>
            <a:ext cx="11430001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35000" indent="-635000">
              <a:spcBef>
                <a:spcPts val="3900"/>
              </a:spcBef>
              <a:buClr>
                <a:schemeClr val="accent1"/>
              </a:buClr>
              <a:buSzPct val="104999"/>
              <a:buFont typeface="Avenir Next Regular"/>
              <a:buChar char="▸"/>
              <a:defRPr sz="5000">
                <a:solidFill>
                  <a:srgbClr val="FFFFFF"/>
                </a:solidFill>
              </a:defRPr>
            </a:pPr>
            <a:r>
              <a:t>서비스 계획</a:t>
            </a:r>
          </a:p>
          <a:p>
            <a:pPr marL="635000" indent="-635000">
              <a:spcBef>
                <a:spcPts val="3900"/>
              </a:spcBef>
              <a:buClr>
                <a:schemeClr val="accent1"/>
              </a:buClr>
              <a:buSzPct val="104999"/>
              <a:buFont typeface="Avenir Next Regular"/>
              <a:buChar char="▸"/>
              <a:defRPr sz="5000">
                <a:solidFill>
                  <a:srgbClr val="FFFFFF"/>
                </a:solidFill>
              </a:defRPr>
            </a:pPr>
            <a:r>
              <a:t>댓글 CRUD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감사합니다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hueOff val="-1187647"/>
                    <a:satOff val="22407"/>
                    <a:lumOff val="18627"/>
                  </a:schemeClr>
                </a:solidFill>
              </a:defRPr>
            </a:lvl1pPr>
          </a:lstStyle>
          <a:p>
            <a:pPr/>
            <a:r>
              <a:t>감사합니다.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볼드체"/>
        <a:ea typeface="Apple SD 산돌고딕 Neo 볼드체"/>
        <a:cs typeface="Apple SD 산돌고딕 Neo 볼드체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볼드체"/>
        <a:ea typeface="Apple SD 산돌고딕 Neo 볼드체"/>
        <a:cs typeface="Apple SD 산돌고딕 Neo 볼드체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